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0080625" cy="567055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4661"/>
  </p:normalViewPr>
  <p:slideViewPr>
    <p:cSldViewPr snapToGrid="0">
      <p:cViewPr varScale="1">
        <p:scale>
          <a:sx n="110" d="100"/>
          <a:sy n="110" d="100"/>
        </p:scale>
        <p:origin x="7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roadinstitute/pilon" TargetMode="External"/><Relationship Id="rId3" Type="http://schemas.openxmlformats.org/officeDocument/2006/relationships/hyperlink" Target="https://github.com/fenderglass/Flye" TargetMode="External"/><Relationship Id="rId7" Type="http://schemas.openxmlformats.org/officeDocument/2006/relationships/hyperlink" Target="http://bowtie-bio.sourceforge.net/bowtie2/index.shtml" TargetMode="External"/><Relationship Id="rId2" Type="http://schemas.openxmlformats.org/officeDocument/2006/relationships/hyperlink" Target="https://github.com/rrwick/Filtlong" TargetMode="Externa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://bioinf.spbau.ru/quast" TargetMode="External"/><Relationship Id="rId5" Type="http://schemas.openxmlformats.org/officeDocument/2006/relationships/hyperlink" Target="https://github.com/isovic/racon" TargetMode="External"/><Relationship Id="rId4" Type="http://schemas.openxmlformats.org/officeDocument/2006/relationships/hyperlink" Target="https://github.com/isovic/graphmap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rwick/Filtlong" TargetMode="Externa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575640" y="-1256040"/>
            <a:ext cx="9068040" cy="4384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4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ONT Genome Assembly</a:t>
            </a:r>
            <a:endParaRPr lang="en-US" sz="4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Tutorial 6</a:t>
            </a:r>
            <a:endParaRPr lang="en-US" sz="32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3200" b="0" strike="noStrike" spc="-1" dirty="0"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360" y="5435280"/>
            <a:ext cx="2879640" cy="599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Vincent Somerville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Arial"/>
            </a:endParaRPr>
          </a:p>
        </p:txBody>
      </p:sp>
      <p:pic>
        <p:nvPicPr>
          <p:cNvPr id="116" name="Picture 115"/>
          <p:cNvPicPr/>
          <p:nvPr/>
        </p:nvPicPr>
        <p:blipFill>
          <a:blip r:embed="rId2"/>
          <a:srcRect r="51689"/>
          <a:stretch/>
        </p:blipFill>
        <p:spPr>
          <a:xfrm>
            <a:off x="13463280" y="503640"/>
            <a:ext cx="2012760" cy="1719360"/>
          </a:xfrm>
          <a:prstGeom prst="rect">
            <a:avLst/>
          </a:prstGeom>
          <a:ln w="0">
            <a:noFill/>
          </a:ln>
        </p:spPr>
      </p:pic>
      <p:sp>
        <p:nvSpPr>
          <p:cNvPr id="117" name="CustomShape 3"/>
          <p:cNvSpPr/>
          <p:nvPr/>
        </p:nvSpPr>
        <p:spPr>
          <a:xfrm>
            <a:off x="9143280" y="5373360"/>
            <a:ext cx="2879640" cy="599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2.11.2021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575640" y="-1256040"/>
            <a:ext cx="9068040" cy="4384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65" name="Picture 167"/>
          <p:cNvPicPr/>
          <p:nvPr/>
        </p:nvPicPr>
        <p:blipFill>
          <a:blip r:embed="rId2"/>
          <a:srcRect r="51689"/>
          <a:stretch/>
        </p:blipFill>
        <p:spPr>
          <a:xfrm>
            <a:off x="13463280" y="503640"/>
            <a:ext cx="2012760" cy="1719360"/>
          </a:xfrm>
          <a:prstGeom prst="rect">
            <a:avLst/>
          </a:prstGeom>
          <a:ln w="0">
            <a:noFill/>
          </a:ln>
        </p:spPr>
      </p:pic>
      <p:sp>
        <p:nvSpPr>
          <p:cNvPr id="166" name="CustomShape 2"/>
          <p:cNvSpPr/>
          <p:nvPr/>
        </p:nvSpPr>
        <p:spPr>
          <a:xfrm>
            <a:off x="503640" y="117720"/>
            <a:ext cx="906804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How do we do this?</a:t>
            </a:r>
            <a:endParaRPr lang="en-US" sz="3600" b="0" strike="noStrike" spc="-1">
              <a:latin typeface="Arial"/>
            </a:endParaRPr>
          </a:p>
        </p:txBody>
      </p:sp>
      <p:pic>
        <p:nvPicPr>
          <p:cNvPr id="167" name="Picture 169"/>
          <p:cNvPicPr/>
          <p:nvPr/>
        </p:nvPicPr>
        <p:blipFill>
          <a:blip r:embed="rId3"/>
          <a:stretch/>
        </p:blipFill>
        <p:spPr>
          <a:xfrm>
            <a:off x="2941200" y="1208880"/>
            <a:ext cx="4186440" cy="1459440"/>
          </a:xfrm>
          <a:prstGeom prst="rect">
            <a:avLst/>
          </a:prstGeom>
          <a:ln w="0">
            <a:noFill/>
          </a:ln>
        </p:spPr>
      </p:pic>
      <p:sp>
        <p:nvSpPr>
          <p:cNvPr id="168" name="TextShape 3"/>
          <p:cNvSpPr/>
          <p:nvPr/>
        </p:nvSpPr>
        <p:spPr>
          <a:xfrm>
            <a:off x="2160000" y="1152000"/>
            <a:ext cx="1366920" cy="3528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Genome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169" name="TextShape 4"/>
          <p:cNvSpPr/>
          <p:nvPr/>
        </p:nvSpPr>
        <p:spPr>
          <a:xfrm>
            <a:off x="2160000" y="1595160"/>
            <a:ext cx="1366920" cy="3528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Illumina eads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170" name="TextShape 5"/>
          <p:cNvSpPr/>
          <p:nvPr/>
        </p:nvSpPr>
        <p:spPr>
          <a:xfrm>
            <a:off x="2160000" y="2481840"/>
            <a:ext cx="1366920" cy="4586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ONT reads for scaffolding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171" name="TextShape 6"/>
          <p:cNvSpPr/>
          <p:nvPr/>
        </p:nvSpPr>
        <p:spPr>
          <a:xfrm>
            <a:off x="2160000" y="1595520"/>
            <a:ext cx="1366920" cy="3528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Illumina eads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172" name="TextShape 7"/>
          <p:cNvSpPr/>
          <p:nvPr/>
        </p:nvSpPr>
        <p:spPr>
          <a:xfrm>
            <a:off x="2160000" y="2010960"/>
            <a:ext cx="1366920" cy="35316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Ilumina contis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173" name="TextShape 8"/>
          <p:cNvSpPr/>
          <p:nvPr/>
        </p:nvSpPr>
        <p:spPr>
          <a:xfrm>
            <a:off x="216000" y="864000"/>
            <a:ext cx="5399640" cy="60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500" b="0" u="sng" strike="noStrike" spc="-1">
                <a:solidFill>
                  <a:srgbClr val="000000"/>
                </a:solidFill>
                <a:uFillTx/>
                <a:latin typeface="Arial"/>
                <a:ea typeface="DejaVu Sans"/>
              </a:rPr>
              <a:t>1. ONT reads for scaffolding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74" name="TextShape 9"/>
          <p:cNvSpPr/>
          <p:nvPr/>
        </p:nvSpPr>
        <p:spPr>
          <a:xfrm>
            <a:off x="7704000" y="1397880"/>
            <a:ext cx="2447640" cy="1625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- Illumina might be missing regions completely!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5" name="CustomShape 10"/>
          <p:cNvSpPr/>
          <p:nvPr/>
        </p:nvSpPr>
        <p:spPr>
          <a:xfrm>
            <a:off x="3744000" y="3816000"/>
            <a:ext cx="1295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6" name="CustomShape 11"/>
          <p:cNvSpPr/>
          <p:nvPr/>
        </p:nvSpPr>
        <p:spPr>
          <a:xfrm>
            <a:off x="4536000" y="3918960"/>
            <a:ext cx="1295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7" name="CustomShape 12"/>
          <p:cNvSpPr/>
          <p:nvPr/>
        </p:nvSpPr>
        <p:spPr>
          <a:xfrm>
            <a:off x="5544000" y="4021560"/>
            <a:ext cx="1295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8" name="CustomShape 13"/>
          <p:cNvSpPr/>
          <p:nvPr/>
        </p:nvSpPr>
        <p:spPr>
          <a:xfrm>
            <a:off x="6480000" y="4124520"/>
            <a:ext cx="1295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9" name="CustomShape 14"/>
          <p:cNvSpPr/>
          <p:nvPr/>
        </p:nvSpPr>
        <p:spPr>
          <a:xfrm>
            <a:off x="3744000" y="4464000"/>
            <a:ext cx="4031640" cy="51120"/>
          </a:xfrm>
          <a:prstGeom prst="rect">
            <a:avLst/>
          </a:prstGeom>
          <a:solidFill>
            <a:srgbClr val="FCD3C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0" name="CustomShape 15"/>
          <p:cNvSpPr/>
          <p:nvPr/>
        </p:nvSpPr>
        <p:spPr>
          <a:xfrm>
            <a:off x="3744000" y="4824000"/>
            <a:ext cx="4031640" cy="51120"/>
          </a:xfrm>
          <a:prstGeom prst="rect">
            <a:avLst/>
          </a:prstGeom>
          <a:solidFill>
            <a:srgbClr val="BEE3D3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1" name="CustomShape 16"/>
          <p:cNvSpPr/>
          <p:nvPr/>
        </p:nvSpPr>
        <p:spPr>
          <a:xfrm>
            <a:off x="3744000" y="5508000"/>
            <a:ext cx="4031640" cy="51120"/>
          </a:xfrm>
          <a:prstGeom prst="rect">
            <a:avLst/>
          </a:prstGeom>
          <a:solidFill>
            <a:srgbClr val="00AAA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2" name="CustomShape 17"/>
          <p:cNvSpPr/>
          <p:nvPr/>
        </p:nvSpPr>
        <p:spPr>
          <a:xfrm>
            <a:off x="3744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3" name="CustomShape 18"/>
          <p:cNvSpPr/>
          <p:nvPr/>
        </p:nvSpPr>
        <p:spPr>
          <a:xfrm>
            <a:off x="3852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4" name="CustomShape 19"/>
          <p:cNvSpPr/>
          <p:nvPr/>
        </p:nvSpPr>
        <p:spPr>
          <a:xfrm>
            <a:off x="3924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5" name="CustomShape 20"/>
          <p:cNvSpPr/>
          <p:nvPr/>
        </p:nvSpPr>
        <p:spPr>
          <a:xfrm>
            <a:off x="4140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6" name="CustomShape 21"/>
          <p:cNvSpPr/>
          <p:nvPr/>
        </p:nvSpPr>
        <p:spPr>
          <a:xfrm>
            <a:off x="4176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7" name="CustomShape 22"/>
          <p:cNvSpPr/>
          <p:nvPr/>
        </p:nvSpPr>
        <p:spPr>
          <a:xfrm>
            <a:off x="4212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8" name="CustomShape 23"/>
          <p:cNvSpPr/>
          <p:nvPr/>
        </p:nvSpPr>
        <p:spPr>
          <a:xfrm>
            <a:off x="5040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9" name="CustomShape 24"/>
          <p:cNvSpPr/>
          <p:nvPr/>
        </p:nvSpPr>
        <p:spPr>
          <a:xfrm>
            <a:off x="5076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0" name="CustomShape 25"/>
          <p:cNvSpPr/>
          <p:nvPr/>
        </p:nvSpPr>
        <p:spPr>
          <a:xfrm>
            <a:off x="5112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1" name="CustomShape 26"/>
          <p:cNvSpPr/>
          <p:nvPr/>
        </p:nvSpPr>
        <p:spPr>
          <a:xfrm>
            <a:off x="4356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2" name="CustomShape 27"/>
          <p:cNvSpPr/>
          <p:nvPr/>
        </p:nvSpPr>
        <p:spPr>
          <a:xfrm>
            <a:off x="4392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3" name="CustomShape 28"/>
          <p:cNvSpPr/>
          <p:nvPr/>
        </p:nvSpPr>
        <p:spPr>
          <a:xfrm>
            <a:off x="4428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4" name="CustomShape 29"/>
          <p:cNvSpPr/>
          <p:nvPr/>
        </p:nvSpPr>
        <p:spPr>
          <a:xfrm>
            <a:off x="4572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5" name="CustomShape 30"/>
          <p:cNvSpPr/>
          <p:nvPr/>
        </p:nvSpPr>
        <p:spPr>
          <a:xfrm>
            <a:off x="4680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6" name="CustomShape 31"/>
          <p:cNvSpPr/>
          <p:nvPr/>
        </p:nvSpPr>
        <p:spPr>
          <a:xfrm>
            <a:off x="4752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7" name="CustomShape 32"/>
          <p:cNvSpPr/>
          <p:nvPr/>
        </p:nvSpPr>
        <p:spPr>
          <a:xfrm>
            <a:off x="5292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8" name="CustomShape 33"/>
          <p:cNvSpPr/>
          <p:nvPr/>
        </p:nvSpPr>
        <p:spPr>
          <a:xfrm>
            <a:off x="5400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9" name="CustomShape 34"/>
          <p:cNvSpPr/>
          <p:nvPr/>
        </p:nvSpPr>
        <p:spPr>
          <a:xfrm>
            <a:off x="5472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0" name="CustomShape 35"/>
          <p:cNvSpPr/>
          <p:nvPr/>
        </p:nvSpPr>
        <p:spPr>
          <a:xfrm>
            <a:off x="5580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1" name="CustomShape 36"/>
          <p:cNvSpPr/>
          <p:nvPr/>
        </p:nvSpPr>
        <p:spPr>
          <a:xfrm>
            <a:off x="5688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2" name="CustomShape 37"/>
          <p:cNvSpPr/>
          <p:nvPr/>
        </p:nvSpPr>
        <p:spPr>
          <a:xfrm>
            <a:off x="5760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3" name="CustomShape 38"/>
          <p:cNvSpPr/>
          <p:nvPr/>
        </p:nvSpPr>
        <p:spPr>
          <a:xfrm>
            <a:off x="5904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4" name="CustomShape 39"/>
          <p:cNvSpPr/>
          <p:nvPr/>
        </p:nvSpPr>
        <p:spPr>
          <a:xfrm>
            <a:off x="5940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5" name="CustomShape 40"/>
          <p:cNvSpPr/>
          <p:nvPr/>
        </p:nvSpPr>
        <p:spPr>
          <a:xfrm>
            <a:off x="5976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6" name="CustomShape 41"/>
          <p:cNvSpPr/>
          <p:nvPr/>
        </p:nvSpPr>
        <p:spPr>
          <a:xfrm>
            <a:off x="6156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7" name="CustomShape 42"/>
          <p:cNvSpPr/>
          <p:nvPr/>
        </p:nvSpPr>
        <p:spPr>
          <a:xfrm>
            <a:off x="6264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8" name="CustomShape 43"/>
          <p:cNvSpPr/>
          <p:nvPr/>
        </p:nvSpPr>
        <p:spPr>
          <a:xfrm>
            <a:off x="6336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9" name="CustomShape 44"/>
          <p:cNvSpPr/>
          <p:nvPr/>
        </p:nvSpPr>
        <p:spPr>
          <a:xfrm>
            <a:off x="6444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0" name="CustomShape 45"/>
          <p:cNvSpPr/>
          <p:nvPr/>
        </p:nvSpPr>
        <p:spPr>
          <a:xfrm>
            <a:off x="6552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1" name="CustomShape 46"/>
          <p:cNvSpPr/>
          <p:nvPr/>
        </p:nvSpPr>
        <p:spPr>
          <a:xfrm>
            <a:off x="6624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2" name="CustomShape 47"/>
          <p:cNvSpPr/>
          <p:nvPr/>
        </p:nvSpPr>
        <p:spPr>
          <a:xfrm>
            <a:off x="6768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3" name="CustomShape 48"/>
          <p:cNvSpPr/>
          <p:nvPr/>
        </p:nvSpPr>
        <p:spPr>
          <a:xfrm>
            <a:off x="6804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4" name="CustomShape 49"/>
          <p:cNvSpPr/>
          <p:nvPr/>
        </p:nvSpPr>
        <p:spPr>
          <a:xfrm>
            <a:off x="6840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5" name="CustomShape 50"/>
          <p:cNvSpPr/>
          <p:nvPr/>
        </p:nvSpPr>
        <p:spPr>
          <a:xfrm>
            <a:off x="7020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6" name="CustomShape 51"/>
          <p:cNvSpPr/>
          <p:nvPr/>
        </p:nvSpPr>
        <p:spPr>
          <a:xfrm>
            <a:off x="7128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7" name="CustomShape 52"/>
          <p:cNvSpPr/>
          <p:nvPr/>
        </p:nvSpPr>
        <p:spPr>
          <a:xfrm>
            <a:off x="7200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8" name="CustomShape 53"/>
          <p:cNvSpPr/>
          <p:nvPr/>
        </p:nvSpPr>
        <p:spPr>
          <a:xfrm>
            <a:off x="7308000" y="5004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9" name="CustomShape 54"/>
          <p:cNvSpPr/>
          <p:nvPr/>
        </p:nvSpPr>
        <p:spPr>
          <a:xfrm>
            <a:off x="7416000" y="5076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0" name="CustomShape 55"/>
          <p:cNvSpPr/>
          <p:nvPr/>
        </p:nvSpPr>
        <p:spPr>
          <a:xfrm>
            <a:off x="7488000" y="5148000"/>
            <a:ext cx="143640" cy="51120"/>
          </a:xfrm>
          <a:prstGeom prst="rect">
            <a:avLst/>
          </a:prstGeom>
          <a:solidFill>
            <a:srgbClr val="72BF4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1" name="TextShape 56"/>
          <p:cNvSpPr/>
          <p:nvPr/>
        </p:nvSpPr>
        <p:spPr>
          <a:xfrm>
            <a:off x="5544000" y="4767480"/>
            <a:ext cx="314640" cy="34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2" name="Line 57"/>
          <p:cNvSpPr/>
          <p:nvPr/>
        </p:nvSpPr>
        <p:spPr>
          <a:xfrm>
            <a:off x="4392000" y="5328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3" name="Line 58"/>
          <p:cNvSpPr/>
          <p:nvPr/>
        </p:nvSpPr>
        <p:spPr>
          <a:xfrm>
            <a:off x="5688000" y="5319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4" name="Line 59"/>
          <p:cNvSpPr/>
          <p:nvPr/>
        </p:nvSpPr>
        <p:spPr>
          <a:xfrm>
            <a:off x="6912000" y="5310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5" name="Line 60"/>
          <p:cNvSpPr/>
          <p:nvPr/>
        </p:nvSpPr>
        <p:spPr>
          <a:xfrm>
            <a:off x="4392000" y="4635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6" name="Line 61"/>
          <p:cNvSpPr/>
          <p:nvPr/>
        </p:nvSpPr>
        <p:spPr>
          <a:xfrm>
            <a:off x="5688000" y="4626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7" name="Line 62"/>
          <p:cNvSpPr/>
          <p:nvPr/>
        </p:nvSpPr>
        <p:spPr>
          <a:xfrm>
            <a:off x="6912000" y="4617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8" name="Line 63"/>
          <p:cNvSpPr/>
          <p:nvPr/>
        </p:nvSpPr>
        <p:spPr>
          <a:xfrm>
            <a:off x="4392000" y="4266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9" name="Line 64"/>
          <p:cNvSpPr/>
          <p:nvPr/>
        </p:nvSpPr>
        <p:spPr>
          <a:xfrm>
            <a:off x="5688000" y="4257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0" name="Line 65"/>
          <p:cNvSpPr/>
          <p:nvPr/>
        </p:nvSpPr>
        <p:spPr>
          <a:xfrm>
            <a:off x="6912000" y="4248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1" name="TextShape 66"/>
          <p:cNvSpPr/>
          <p:nvPr/>
        </p:nvSpPr>
        <p:spPr>
          <a:xfrm>
            <a:off x="2232000" y="3672000"/>
            <a:ext cx="1366920" cy="3528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ONT reads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232" name="TextShape 67"/>
          <p:cNvSpPr/>
          <p:nvPr/>
        </p:nvSpPr>
        <p:spPr>
          <a:xfrm>
            <a:off x="1656000" y="4212000"/>
            <a:ext cx="1942920" cy="64296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ONT assembly (complete+circular)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233" name="TextShape 68"/>
          <p:cNvSpPr/>
          <p:nvPr/>
        </p:nvSpPr>
        <p:spPr>
          <a:xfrm>
            <a:off x="1656000" y="3672360"/>
            <a:ext cx="1942920" cy="4586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Filtered ONT reads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234" name="TextShape 69"/>
          <p:cNvSpPr/>
          <p:nvPr/>
        </p:nvSpPr>
        <p:spPr>
          <a:xfrm>
            <a:off x="1656000" y="4716360"/>
            <a:ext cx="1942920" cy="64296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ONT </a:t>
            </a: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+ Ilumina </a:t>
            </a:r>
            <a:endParaRPr lang="en-US" sz="1300" b="0" strike="noStrike" spc="-1">
              <a:latin typeface="Arial"/>
            </a:endParaRPr>
          </a:p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polished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235" name="TextShape 70"/>
          <p:cNvSpPr/>
          <p:nvPr/>
        </p:nvSpPr>
        <p:spPr>
          <a:xfrm>
            <a:off x="1656000" y="4212360"/>
            <a:ext cx="1942920" cy="5036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ONT assembly (complete+circular)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236" name="TextShape 71"/>
          <p:cNvSpPr/>
          <p:nvPr/>
        </p:nvSpPr>
        <p:spPr>
          <a:xfrm>
            <a:off x="1656000" y="5364360"/>
            <a:ext cx="1942920" cy="5036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Final assembly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237" name="CustomShape 72"/>
          <p:cNvSpPr/>
          <p:nvPr/>
        </p:nvSpPr>
        <p:spPr>
          <a:xfrm>
            <a:off x="-72000" y="864000"/>
            <a:ext cx="10295640" cy="2159640"/>
          </a:xfrm>
          <a:prstGeom prst="rect">
            <a:avLst/>
          </a:prstGeom>
          <a:solidFill>
            <a:srgbClr val="FFFFFF">
              <a:alpha val="62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8" name="CustomShape 73"/>
          <p:cNvSpPr/>
          <p:nvPr/>
        </p:nvSpPr>
        <p:spPr>
          <a:xfrm>
            <a:off x="3744000" y="3384000"/>
            <a:ext cx="431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9" name="CustomShape 74"/>
          <p:cNvSpPr/>
          <p:nvPr/>
        </p:nvSpPr>
        <p:spPr>
          <a:xfrm>
            <a:off x="4536000" y="3450960"/>
            <a:ext cx="1295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0" name="CustomShape 75"/>
          <p:cNvSpPr/>
          <p:nvPr/>
        </p:nvSpPr>
        <p:spPr>
          <a:xfrm>
            <a:off x="5544000" y="3517560"/>
            <a:ext cx="1295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1" name="CustomShape 76"/>
          <p:cNvSpPr/>
          <p:nvPr/>
        </p:nvSpPr>
        <p:spPr>
          <a:xfrm>
            <a:off x="6480000" y="3332520"/>
            <a:ext cx="1295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2" name="TextShape 77"/>
          <p:cNvSpPr/>
          <p:nvPr/>
        </p:nvSpPr>
        <p:spPr>
          <a:xfrm>
            <a:off x="2232000" y="3312360"/>
            <a:ext cx="1366920" cy="3528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Raw ONT reads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243" name="CustomShape 78"/>
          <p:cNvSpPr/>
          <p:nvPr/>
        </p:nvSpPr>
        <p:spPr>
          <a:xfrm>
            <a:off x="4248000" y="3384000"/>
            <a:ext cx="431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4" name="CustomShape 79"/>
          <p:cNvSpPr/>
          <p:nvPr/>
        </p:nvSpPr>
        <p:spPr>
          <a:xfrm>
            <a:off x="3888000" y="3312000"/>
            <a:ext cx="863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5" name="CustomShape 80"/>
          <p:cNvSpPr/>
          <p:nvPr/>
        </p:nvSpPr>
        <p:spPr>
          <a:xfrm>
            <a:off x="5040000" y="3368520"/>
            <a:ext cx="719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6" name="CustomShape 81"/>
          <p:cNvSpPr/>
          <p:nvPr/>
        </p:nvSpPr>
        <p:spPr>
          <a:xfrm>
            <a:off x="6264000" y="3420000"/>
            <a:ext cx="503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7" name="CustomShape 82"/>
          <p:cNvSpPr/>
          <p:nvPr/>
        </p:nvSpPr>
        <p:spPr>
          <a:xfrm>
            <a:off x="4968000" y="3518640"/>
            <a:ext cx="503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8" name="CustomShape 83"/>
          <p:cNvSpPr/>
          <p:nvPr/>
        </p:nvSpPr>
        <p:spPr>
          <a:xfrm>
            <a:off x="7056000" y="3543480"/>
            <a:ext cx="215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9" name="CustomShape 84"/>
          <p:cNvSpPr/>
          <p:nvPr/>
        </p:nvSpPr>
        <p:spPr>
          <a:xfrm>
            <a:off x="7380000" y="3543480"/>
            <a:ext cx="215640" cy="51120"/>
          </a:xfrm>
          <a:prstGeom prst="rect">
            <a:avLst/>
          </a:prstGeom>
          <a:solidFill>
            <a:srgbClr val="EF413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0" name="Line 85"/>
          <p:cNvSpPr/>
          <p:nvPr/>
        </p:nvSpPr>
        <p:spPr>
          <a:xfrm>
            <a:off x="4392000" y="3645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1" name="Line 86"/>
          <p:cNvSpPr/>
          <p:nvPr/>
        </p:nvSpPr>
        <p:spPr>
          <a:xfrm>
            <a:off x="5688000" y="3636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2" name="Line 87"/>
          <p:cNvSpPr/>
          <p:nvPr/>
        </p:nvSpPr>
        <p:spPr>
          <a:xfrm>
            <a:off x="6912000" y="3627000"/>
            <a:ext cx="360" cy="144000"/>
          </a:xfrm>
          <a:prstGeom prst="line">
            <a:avLst/>
          </a:prstGeom>
          <a:ln w="0">
            <a:solidFill>
              <a:srgbClr val="B2B2B2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3" name="TextShape 88"/>
          <p:cNvSpPr/>
          <p:nvPr/>
        </p:nvSpPr>
        <p:spPr>
          <a:xfrm>
            <a:off x="216000" y="2916360"/>
            <a:ext cx="5399640" cy="60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500" b="0" u="sng" strike="noStrike" spc="-1">
                <a:solidFill>
                  <a:srgbClr val="000000"/>
                </a:solidFill>
                <a:uFillTx/>
                <a:latin typeface="Arial"/>
                <a:ea typeface="DejaVu Sans"/>
              </a:rPr>
              <a:t>2. ONT for assembly and Illumina for polishing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254" name="TextShape 89"/>
          <p:cNvSpPr/>
          <p:nvPr/>
        </p:nvSpPr>
        <p:spPr>
          <a:xfrm>
            <a:off x="8136000" y="3318840"/>
            <a:ext cx="1799640" cy="568800"/>
          </a:xfrm>
          <a:prstGeom prst="rect">
            <a:avLst/>
          </a:prstGeom>
          <a:solidFill>
            <a:srgbClr val="FFFFFF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63000" rIns="108000" bIns="63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Tutorial 5: Raw read analysis and filtering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255" name="TextShape 90"/>
          <p:cNvSpPr/>
          <p:nvPr/>
        </p:nvSpPr>
        <p:spPr>
          <a:xfrm>
            <a:off x="8136000" y="4061880"/>
            <a:ext cx="1799640" cy="509760"/>
          </a:xfrm>
          <a:prstGeom prst="rect">
            <a:avLst/>
          </a:prstGeom>
          <a:solidFill>
            <a:srgbClr val="FFFFFF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63000" rIns="108000" bIns="63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Tutorial 6: Genome assembly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256" name="TextShape 91"/>
          <p:cNvSpPr/>
          <p:nvPr/>
        </p:nvSpPr>
        <p:spPr>
          <a:xfrm>
            <a:off x="8136000" y="4862160"/>
            <a:ext cx="1799640" cy="494640"/>
          </a:xfrm>
          <a:prstGeom prst="rect">
            <a:avLst/>
          </a:prstGeom>
          <a:solidFill>
            <a:srgbClr val="FFFFFF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63000" rIns="108000" bIns="63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Tutorial 7: Genome polishing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257" name="Line 92"/>
          <p:cNvSpPr/>
          <p:nvPr/>
        </p:nvSpPr>
        <p:spPr>
          <a:xfrm>
            <a:off x="7992000" y="3384000"/>
            <a:ext cx="360" cy="43200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8" name="Line 93"/>
          <p:cNvSpPr/>
          <p:nvPr/>
        </p:nvSpPr>
        <p:spPr>
          <a:xfrm>
            <a:off x="7992000" y="4068000"/>
            <a:ext cx="360" cy="43200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9" name="Line 94"/>
          <p:cNvSpPr/>
          <p:nvPr/>
        </p:nvSpPr>
        <p:spPr>
          <a:xfrm>
            <a:off x="7992000" y="4644000"/>
            <a:ext cx="360" cy="90000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3600" b="1" strike="noStrike" spc="-1">
                <a:solidFill>
                  <a:srgbClr val="000000"/>
                </a:solidFill>
                <a:latin typeface="Arial"/>
                <a:ea typeface="AR PL SungtiL GB"/>
              </a:rPr>
              <a:t>2. What will we do today? Step-by-step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503640" y="81720"/>
            <a:ext cx="906804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Step-by-step Oxford Nanopore (ONT) assembly 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1295640" y="1475640"/>
            <a:ext cx="8781840" cy="4395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Tutorial 5: Raw read analysis and filtering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Tutorial 6: Genome assembly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Tutorial 7: Genome polishing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Tutorial 8: Genome annotation and start alignment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504000" y="792000"/>
            <a:ext cx="934920" cy="502920"/>
          </a:xfrm>
          <a:prstGeom prst="rect">
            <a:avLst/>
          </a:prstGeom>
          <a:solidFill>
            <a:srgbClr val="7DA7D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Raw 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ONT fastq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1656000" y="288000"/>
            <a:ext cx="2590920" cy="502920"/>
          </a:xfrm>
          <a:prstGeom prst="rect">
            <a:avLst/>
          </a:prstGeom>
          <a:solidFill>
            <a:srgbClr val="89C765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- Raw read distribution (awk and r)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- calculate number of reads needed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5" name="CustomShape 3"/>
          <p:cNvSpPr/>
          <p:nvPr/>
        </p:nvSpPr>
        <p:spPr>
          <a:xfrm>
            <a:off x="1656000" y="1440000"/>
            <a:ext cx="2374920" cy="286920"/>
          </a:xfrm>
          <a:prstGeom prst="rect">
            <a:avLst/>
          </a:prstGeom>
          <a:solidFill>
            <a:srgbClr val="F37B7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- Raw read filtering (with </a:t>
            </a:r>
            <a:r>
              <a:rPr lang="en-GB" sz="12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filtlong</a:t>
            </a:r>
            <a:r>
              <a:rPr lang="en-GB" sz="1200" b="0" strike="noStrike" spc="-1">
                <a:solidFill>
                  <a:srgbClr val="0000FF"/>
                </a:solidFill>
                <a:latin typeface="Arial"/>
                <a:ea typeface="DejaVu Sans"/>
              </a:rPr>
              <a:t>)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6" name="CustomShape 4"/>
          <p:cNvSpPr/>
          <p:nvPr/>
        </p:nvSpPr>
        <p:spPr>
          <a:xfrm>
            <a:off x="1512000" y="1008000"/>
            <a:ext cx="2878920" cy="214920"/>
          </a:xfrm>
          <a:custGeom>
            <a:avLst/>
            <a:gdLst/>
            <a:ahLst/>
            <a:cxnLst/>
            <a:rect l="l" t="t" r="r" b="b"/>
            <a:pathLst>
              <a:path w="8002" h="602">
                <a:moveTo>
                  <a:pt x="0" y="137"/>
                </a:moveTo>
                <a:lnTo>
                  <a:pt x="6436" y="137"/>
                </a:lnTo>
                <a:lnTo>
                  <a:pt x="6436" y="0"/>
                </a:lnTo>
                <a:lnTo>
                  <a:pt x="8001" y="300"/>
                </a:lnTo>
                <a:lnTo>
                  <a:pt x="6436" y="601"/>
                </a:lnTo>
                <a:lnTo>
                  <a:pt x="6436" y="464"/>
                </a:lnTo>
                <a:lnTo>
                  <a:pt x="0" y="464"/>
                </a:lnTo>
                <a:lnTo>
                  <a:pt x="0" y="137"/>
                </a:lnTo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7" name="CustomShape 5"/>
          <p:cNvSpPr/>
          <p:nvPr/>
        </p:nvSpPr>
        <p:spPr>
          <a:xfrm>
            <a:off x="4680000" y="864000"/>
            <a:ext cx="934920" cy="502920"/>
          </a:xfrm>
          <a:prstGeom prst="rect">
            <a:avLst/>
          </a:prstGeom>
          <a:solidFill>
            <a:srgbClr val="7DA7D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filtered 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ONT fastq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8" name="CustomShape 6"/>
          <p:cNvSpPr/>
          <p:nvPr/>
        </p:nvSpPr>
        <p:spPr>
          <a:xfrm>
            <a:off x="5760000" y="1008000"/>
            <a:ext cx="2878920" cy="214920"/>
          </a:xfrm>
          <a:custGeom>
            <a:avLst/>
            <a:gdLst/>
            <a:ahLst/>
            <a:cxnLst/>
            <a:rect l="l" t="t" r="r" b="b"/>
            <a:pathLst>
              <a:path w="8002" h="602">
                <a:moveTo>
                  <a:pt x="0" y="137"/>
                </a:moveTo>
                <a:lnTo>
                  <a:pt x="6436" y="137"/>
                </a:lnTo>
                <a:lnTo>
                  <a:pt x="6436" y="0"/>
                </a:lnTo>
                <a:lnTo>
                  <a:pt x="8001" y="300"/>
                </a:lnTo>
                <a:lnTo>
                  <a:pt x="6436" y="601"/>
                </a:lnTo>
                <a:lnTo>
                  <a:pt x="6436" y="464"/>
                </a:lnTo>
                <a:lnTo>
                  <a:pt x="0" y="464"/>
                </a:lnTo>
                <a:lnTo>
                  <a:pt x="0" y="137"/>
                </a:lnTo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9" name="CustomShape 7"/>
          <p:cNvSpPr/>
          <p:nvPr/>
        </p:nvSpPr>
        <p:spPr>
          <a:xfrm>
            <a:off x="5904000" y="1440000"/>
            <a:ext cx="2590920" cy="286920"/>
          </a:xfrm>
          <a:prstGeom prst="rect">
            <a:avLst/>
          </a:prstGeom>
          <a:solidFill>
            <a:srgbClr val="F37B7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- ONT genome assembly (with </a:t>
            </a:r>
            <a:r>
              <a:rPr lang="en-GB" sz="12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flye</a:t>
            </a:r>
            <a:r>
              <a:rPr lang="en-GB" sz="1200" b="0" strike="noStrike" spc="-1">
                <a:solidFill>
                  <a:srgbClr val="0000FF"/>
                </a:solidFill>
                <a:latin typeface="Arial"/>
                <a:ea typeface="DejaVu Sans"/>
              </a:rPr>
              <a:t>)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70" name="CustomShape 8"/>
          <p:cNvSpPr/>
          <p:nvPr/>
        </p:nvSpPr>
        <p:spPr>
          <a:xfrm>
            <a:off x="5904000" y="360000"/>
            <a:ext cx="2590920" cy="430560"/>
          </a:xfrm>
          <a:prstGeom prst="rect">
            <a:avLst/>
          </a:prstGeom>
          <a:solidFill>
            <a:srgbClr val="89C765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- Raw read distribution (awk and r)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71" name="CustomShape 9"/>
          <p:cNvSpPr/>
          <p:nvPr/>
        </p:nvSpPr>
        <p:spPr>
          <a:xfrm>
            <a:off x="8856000" y="792000"/>
            <a:ext cx="934920" cy="601200"/>
          </a:xfrm>
          <a:prstGeom prst="rect">
            <a:avLst/>
          </a:prstGeom>
          <a:solidFill>
            <a:srgbClr val="7DA7D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Raw 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genome assembly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72" name="CustomShape 10"/>
          <p:cNvSpPr/>
          <p:nvPr/>
        </p:nvSpPr>
        <p:spPr>
          <a:xfrm rot="10800000">
            <a:off x="5651640" y="4555583"/>
            <a:ext cx="3042508" cy="214920"/>
          </a:xfrm>
          <a:custGeom>
            <a:avLst/>
            <a:gdLst/>
            <a:ahLst/>
            <a:cxnLst/>
            <a:rect l="l" t="t" r="r" b="b"/>
            <a:pathLst>
              <a:path w="8002" h="602">
                <a:moveTo>
                  <a:pt x="0" y="137"/>
                </a:moveTo>
                <a:lnTo>
                  <a:pt x="6436" y="137"/>
                </a:lnTo>
                <a:lnTo>
                  <a:pt x="6436" y="0"/>
                </a:lnTo>
                <a:lnTo>
                  <a:pt x="8001" y="300"/>
                </a:lnTo>
                <a:lnTo>
                  <a:pt x="6436" y="601"/>
                </a:lnTo>
                <a:lnTo>
                  <a:pt x="6436" y="464"/>
                </a:lnTo>
                <a:lnTo>
                  <a:pt x="0" y="464"/>
                </a:lnTo>
                <a:lnTo>
                  <a:pt x="0" y="137"/>
                </a:lnTo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3" name="CustomShape 11"/>
          <p:cNvSpPr/>
          <p:nvPr/>
        </p:nvSpPr>
        <p:spPr>
          <a:xfrm>
            <a:off x="6420952" y="2231960"/>
            <a:ext cx="2878920" cy="747324"/>
          </a:xfrm>
          <a:prstGeom prst="rect">
            <a:avLst/>
          </a:prstGeom>
          <a:solidFill>
            <a:srgbClr val="F37B7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ONT genome polishing by</a:t>
            </a:r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en-GB" sz="1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mapping ONT (with </a:t>
            </a:r>
            <a:r>
              <a:rPr lang="en-GB" sz="1200" b="0" u="sng" strike="noStrike" spc="-1" dirty="0" err="1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graphmap</a:t>
            </a:r>
            <a:r>
              <a:rPr lang="en-GB" sz="1200" b="0" strike="noStrike" spc="-1" dirty="0">
                <a:solidFill>
                  <a:srgbClr val="0000FF"/>
                </a:solidFill>
                <a:latin typeface="Arial"/>
                <a:ea typeface="DejaVu Sans"/>
              </a:rPr>
              <a:t>)</a:t>
            </a:r>
            <a:r>
              <a:rPr lang="en-US" sz="1200" b="0" strike="noStrike" spc="-1" dirty="0">
                <a:latin typeface="Arial"/>
              </a:rPr>
              <a:t> </a:t>
            </a:r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en-GB" sz="1200" b="0" strike="noStrike" spc="-1" dirty="0">
                <a:solidFill>
                  <a:srgbClr val="0000FF"/>
                </a:solidFill>
                <a:latin typeface="Arial"/>
                <a:ea typeface="DejaVu Sans"/>
              </a:rPr>
              <a:t>polishing genome (with </a:t>
            </a:r>
            <a:r>
              <a:rPr lang="en-GB" sz="1200" b="0" u="sng" strike="noStrike" spc="-1" dirty="0">
                <a:solidFill>
                  <a:srgbClr val="0000FF"/>
                </a:solidFill>
                <a:uFillTx/>
                <a:latin typeface="Arial"/>
                <a:ea typeface="DejaVu Sans"/>
                <a:hlinkClick r:id="rId5"/>
              </a:rPr>
              <a:t>Racon</a:t>
            </a:r>
            <a:r>
              <a:rPr lang="en-GB" sz="1200" b="0" strike="noStrike" spc="-1" dirty="0">
                <a:solidFill>
                  <a:srgbClr val="0000FF"/>
                </a:solidFill>
                <a:latin typeface="Arial"/>
                <a:ea typeface="DejaVu Sans"/>
              </a:rPr>
              <a:t>)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200" b="0" strike="noStrike" spc="-1" dirty="0">
              <a:latin typeface="Arial"/>
            </a:endParaRPr>
          </a:p>
        </p:txBody>
      </p:sp>
      <p:sp>
        <p:nvSpPr>
          <p:cNvPr id="274" name="CustomShape 12"/>
          <p:cNvSpPr/>
          <p:nvPr/>
        </p:nvSpPr>
        <p:spPr>
          <a:xfrm>
            <a:off x="8820000" y="4428000"/>
            <a:ext cx="934920" cy="601200"/>
          </a:xfrm>
          <a:prstGeom prst="rect">
            <a:avLst/>
          </a:prstGeom>
          <a:solidFill>
            <a:srgbClr val="7DA7D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ONT-polished 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genome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76" name="CustomShape 14"/>
          <p:cNvSpPr/>
          <p:nvPr/>
        </p:nvSpPr>
        <p:spPr>
          <a:xfrm>
            <a:off x="6316528" y="3043284"/>
            <a:ext cx="2987280" cy="771840"/>
          </a:xfrm>
          <a:prstGeom prst="rect">
            <a:avLst/>
          </a:prstGeom>
          <a:solidFill>
            <a:srgbClr val="89C765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polishing QC:</a:t>
            </a:r>
            <a:endParaRPr lang="fr-CH" sz="1200" b="0" strike="noStrike" spc="-1" dirty="0">
              <a:latin typeface="Arial"/>
            </a:endParaRPr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en-GB" sz="1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raw read mapping</a:t>
            </a:r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en-GB" sz="1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changes during polishing (with </a:t>
            </a:r>
            <a:r>
              <a:rPr lang="en-GB" sz="1200" b="0" u="sng" strike="noStrike" spc="-1" dirty="0">
                <a:solidFill>
                  <a:srgbClr val="0000FF"/>
                </a:solidFill>
                <a:uFillTx/>
                <a:latin typeface="Arial"/>
                <a:ea typeface="DejaVu Sans"/>
                <a:hlinkClick r:id="rId6"/>
              </a:rPr>
              <a:t>Quast</a:t>
            </a:r>
            <a:r>
              <a:rPr lang="en-GB" sz="1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200" b="0" strike="noStrike" spc="-1" dirty="0">
              <a:latin typeface="Arial"/>
            </a:endParaRPr>
          </a:p>
        </p:txBody>
      </p:sp>
      <p:sp>
        <p:nvSpPr>
          <p:cNvPr id="277" name="CustomShape 15"/>
          <p:cNvSpPr/>
          <p:nvPr/>
        </p:nvSpPr>
        <p:spPr>
          <a:xfrm>
            <a:off x="5791532" y="4914545"/>
            <a:ext cx="2987280" cy="648705"/>
          </a:xfrm>
          <a:prstGeom prst="rect">
            <a:avLst/>
          </a:prstGeom>
          <a:solidFill>
            <a:srgbClr val="F37B7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Illumina genome polishing by</a:t>
            </a:r>
            <a:endParaRPr lang="en-US" sz="1200" spc="-1" dirty="0">
              <a:latin typeface="Arial"/>
            </a:endParaRPr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en-GB" sz="1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mapping ONT (with </a:t>
            </a:r>
            <a:r>
              <a:rPr lang="en-GB" sz="1200" b="0" u="sng" strike="noStrike" spc="-1" dirty="0">
                <a:solidFill>
                  <a:srgbClr val="0000FF"/>
                </a:solidFill>
                <a:uFillTx/>
                <a:latin typeface="Arial"/>
                <a:ea typeface="DejaVu Sans"/>
                <a:hlinkClick r:id="rId7"/>
              </a:rPr>
              <a:t>bowtie2</a:t>
            </a:r>
            <a:r>
              <a:rPr lang="en-GB" sz="1200" b="0" strike="noStrike" spc="-1" dirty="0">
                <a:solidFill>
                  <a:srgbClr val="0000FF"/>
                </a:solidFill>
                <a:latin typeface="Arial"/>
                <a:ea typeface="DejaVu Sans"/>
              </a:rPr>
              <a:t>)</a:t>
            </a:r>
            <a:endParaRPr lang="en-US" sz="1200" spc="-1" dirty="0">
              <a:latin typeface="Arial"/>
            </a:endParaRPr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en-GB" sz="1200" b="0" strike="noStrike" spc="-1" dirty="0">
                <a:solidFill>
                  <a:srgbClr val="0000FF"/>
                </a:solidFill>
                <a:latin typeface="Arial"/>
                <a:ea typeface="AR PL SungtiL GB"/>
              </a:rPr>
              <a:t>polishing genome (with </a:t>
            </a:r>
            <a:r>
              <a:rPr lang="en-GB" sz="1200" b="0" u="sng" strike="noStrike" spc="-1" dirty="0">
                <a:solidFill>
                  <a:srgbClr val="0000FF"/>
                </a:solidFill>
                <a:uFillTx/>
                <a:latin typeface="Arial"/>
                <a:ea typeface="AR PL SungtiL GB"/>
                <a:hlinkClick r:id="rId8"/>
              </a:rPr>
              <a:t>Pilon</a:t>
            </a:r>
            <a:r>
              <a:rPr lang="en-GB" sz="1200" b="0" strike="noStrike" spc="-1" dirty="0">
                <a:solidFill>
                  <a:srgbClr val="0000FF"/>
                </a:solidFill>
                <a:latin typeface="Arial"/>
                <a:ea typeface="AR PL SungtiL GB"/>
              </a:rPr>
              <a:t>)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278" name="CustomShape 16"/>
          <p:cNvSpPr/>
          <p:nvPr/>
        </p:nvSpPr>
        <p:spPr>
          <a:xfrm>
            <a:off x="4615172" y="4403600"/>
            <a:ext cx="934920" cy="601200"/>
          </a:xfrm>
          <a:prstGeom prst="rect">
            <a:avLst/>
          </a:prstGeom>
          <a:solidFill>
            <a:srgbClr val="7DA7D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Complete &amp; polished genome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0" name="CustomShape 18"/>
          <p:cNvSpPr/>
          <p:nvPr/>
        </p:nvSpPr>
        <p:spPr>
          <a:xfrm>
            <a:off x="1964124" y="3877416"/>
            <a:ext cx="2590920" cy="502920"/>
          </a:xfrm>
          <a:prstGeom prst="rect">
            <a:avLst/>
          </a:prstGeom>
          <a:solidFill>
            <a:srgbClr val="89C765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- annotate genome 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- identify dnaA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1" name="CustomShape 19"/>
          <p:cNvSpPr/>
          <p:nvPr/>
        </p:nvSpPr>
        <p:spPr>
          <a:xfrm>
            <a:off x="1844947" y="4892937"/>
            <a:ext cx="2374920" cy="286920"/>
          </a:xfrm>
          <a:prstGeom prst="rect">
            <a:avLst/>
          </a:prstGeom>
          <a:solidFill>
            <a:srgbClr val="F37B7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- start aligning genome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2" name="CustomShape 20"/>
          <p:cNvSpPr/>
          <p:nvPr/>
        </p:nvSpPr>
        <p:spPr>
          <a:xfrm>
            <a:off x="144000" y="4248000"/>
            <a:ext cx="1222920" cy="817200"/>
          </a:xfrm>
          <a:prstGeom prst="rect">
            <a:avLst/>
          </a:prstGeom>
          <a:solidFill>
            <a:srgbClr val="7DA7D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Complete 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&amp; polished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&amp; startaligned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genome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3" name="CustomShape 21"/>
          <p:cNvSpPr/>
          <p:nvPr/>
        </p:nvSpPr>
        <p:spPr>
          <a:xfrm>
            <a:off x="-2013120" y="2223360"/>
            <a:ext cx="906804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2800" b="1" u="sng" strike="noStrike" spc="-1">
                <a:solidFill>
                  <a:srgbClr val="000000"/>
                </a:solidFill>
                <a:uFillTx/>
                <a:latin typeface="Arial"/>
                <a:ea typeface="DejaVu Sans"/>
              </a:rPr>
              <a:t>Step-by-step: ONT analysis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3" name="CustomShape 10">
            <a:extLst>
              <a:ext uri="{FF2B5EF4-FFF2-40B4-BE49-F238E27FC236}">
                <a16:creationId xmlns:a16="http://schemas.microsoft.com/office/drawing/2014/main" id="{2062F52F-64D7-4E1A-9840-2ADAF81F1E80}"/>
              </a:ext>
            </a:extLst>
          </p:cNvPr>
          <p:cNvSpPr/>
          <p:nvPr/>
        </p:nvSpPr>
        <p:spPr>
          <a:xfrm rot="5400000">
            <a:off x="8037480" y="2996400"/>
            <a:ext cx="2878920" cy="214920"/>
          </a:xfrm>
          <a:custGeom>
            <a:avLst/>
            <a:gdLst/>
            <a:ahLst/>
            <a:cxnLst/>
            <a:rect l="l" t="t" r="r" b="b"/>
            <a:pathLst>
              <a:path w="8002" h="602">
                <a:moveTo>
                  <a:pt x="0" y="137"/>
                </a:moveTo>
                <a:lnTo>
                  <a:pt x="6436" y="137"/>
                </a:lnTo>
                <a:lnTo>
                  <a:pt x="6436" y="0"/>
                </a:lnTo>
                <a:lnTo>
                  <a:pt x="8001" y="300"/>
                </a:lnTo>
                <a:lnTo>
                  <a:pt x="6436" y="601"/>
                </a:lnTo>
                <a:lnTo>
                  <a:pt x="6436" y="464"/>
                </a:lnTo>
                <a:lnTo>
                  <a:pt x="0" y="464"/>
                </a:lnTo>
                <a:lnTo>
                  <a:pt x="0" y="137"/>
                </a:lnTo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CustomShape 10">
            <a:extLst>
              <a:ext uri="{FF2B5EF4-FFF2-40B4-BE49-F238E27FC236}">
                <a16:creationId xmlns:a16="http://schemas.microsoft.com/office/drawing/2014/main" id="{98715485-A031-419E-ACE2-B9C1AE8B074B}"/>
              </a:ext>
            </a:extLst>
          </p:cNvPr>
          <p:cNvSpPr/>
          <p:nvPr/>
        </p:nvSpPr>
        <p:spPr>
          <a:xfrm rot="10800000">
            <a:off x="1395240" y="4523400"/>
            <a:ext cx="3042508" cy="214920"/>
          </a:xfrm>
          <a:custGeom>
            <a:avLst/>
            <a:gdLst/>
            <a:ahLst/>
            <a:cxnLst/>
            <a:rect l="l" t="t" r="r" b="b"/>
            <a:pathLst>
              <a:path w="8002" h="602">
                <a:moveTo>
                  <a:pt x="0" y="137"/>
                </a:moveTo>
                <a:lnTo>
                  <a:pt x="6436" y="137"/>
                </a:lnTo>
                <a:lnTo>
                  <a:pt x="6436" y="0"/>
                </a:lnTo>
                <a:lnTo>
                  <a:pt x="8001" y="300"/>
                </a:lnTo>
                <a:lnTo>
                  <a:pt x="6436" y="601"/>
                </a:lnTo>
                <a:lnTo>
                  <a:pt x="6436" y="464"/>
                </a:lnTo>
                <a:lnTo>
                  <a:pt x="0" y="464"/>
                </a:lnTo>
                <a:lnTo>
                  <a:pt x="0" y="137"/>
                </a:lnTo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3600" b="1" strike="noStrike" spc="-1">
                <a:solidFill>
                  <a:srgbClr val="000000"/>
                </a:solidFill>
                <a:latin typeface="Arial"/>
                <a:ea typeface="AR PL SungtiL GB"/>
              </a:rPr>
              <a:t>3. What are we doing now?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504000" y="792000"/>
            <a:ext cx="934920" cy="502920"/>
          </a:xfrm>
          <a:prstGeom prst="rect">
            <a:avLst/>
          </a:prstGeom>
          <a:solidFill>
            <a:srgbClr val="7DA7D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Raw 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ONT fastq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1656000" y="288000"/>
            <a:ext cx="2590920" cy="502920"/>
          </a:xfrm>
          <a:prstGeom prst="rect">
            <a:avLst/>
          </a:prstGeom>
          <a:solidFill>
            <a:srgbClr val="89C765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- Raw read distribution (awk and r)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- calculate number of reads needed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7" name="CustomShape 3"/>
          <p:cNvSpPr/>
          <p:nvPr/>
        </p:nvSpPr>
        <p:spPr>
          <a:xfrm>
            <a:off x="1656000" y="1440000"/>
            <a:ext cx="2374920" cy="286920"/>
          </a:xfrm>
          <a:prstGeom prst="rect">
            <a:avLst/>
          </a:prstGeom>
          <a:solidFill>
            <a:srgbClr val="F37B7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- Raw read filtering (with </a:t>
            </a:r>
            <a:r>
              <a:rPr lang="en-GB" sz="12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filtlong</a:t>
            </a:r>
            <a:r>
              <a:rPr lang="en-GB" sz="1200" b="0" strike="noStrike" spc="-1">
                <a:solidFill>
                  <a:srgbClr val="0000FF"/>
                </a:solidFill>
                <a:latin typeface="Arial"/>
                <a:ea typeface="DejaVu Sans"/>
              </a:rPr>
              <a:t>)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8" name="CustomShape 4"/>
          <p:cNvSpPr/>
          <p:nvPr/>
        </p:nvSpPr>
        <p:spPr>
          <a:xfrm>
            <a:off x="1512000" y="1008000"/>
            <a:ext cx="2878920" cy="214920"/>
          </a:xfrm>
          <a:custGeom>
            <a:avLst/>
            <a:gdLst/>
            <a:ahLst/>
            <a:cxnLst/>
            <a:rect l="l" t="t" r="r" b="b"/>
            <a:pathLst>
              <a:path w="8002" h="602">
                <a:moveTo>
                  <a:pt x="0" y="137"/>
                </a:moveTo>
                <a:lnTo>
                  <a:pt x="6436" y="137"/>
                </a:lnTo>
                <a:lnTo>
                  <a:pt x="6436" y="0"/>
                </a:lnTo>
                <a:lnTo>
                  <a:pt x="8001" y="300"/>
                </a:lnTo>
                <a:lnTo>
                  <a:pt x="6436" y="601"/>
                </a:lnTo>
                <a:lnTo>
                  <a:pt x="6436" y="464"/>
                </a:lnTo>
                <a:lnTo>
                  <a:pt x="0" y="464"/>
                </a:lnTo>
                <a:lnTo>
                  <a:pt x="0" y="137"/>
                </a:lnTo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9" name="CustomShape 5"/>
          <p:cNvSpPr/>
          <p:nvPr/>
        </p:nvSpPr>
        <p:spPr>
          <a:xfrm>
            <a:off x="4680000" y="864000"/>
            <a:ext cx="934920" cy="502920"/>
          </a:xfrm>
          <a:prstGeom prst="rect">
            <a:avLst/>
          </a:prstGeom>
          <a:solidFill>
            <a:srgbClr val="7DA7D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filtered 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ONT fastq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504000" y="-61920"/>
            <a:ext cx="9070560" cy="945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Sneak peak</a:t>
            </a:r>
            <a:endParaRPr lang="en-US" sz="4400" b="0" strike="noStrike" spc="-1">
              <a:latin typeface="Arial"/>
            </a:endParaRPr>
          </a:p>
        </p:txBody>
      </p:sp>
      <p:pic>
        <p:nvPicPr>
          <p:cNvPr id="291" name="Picture 293"/>
          <p:cNvPicPr/>
          <p:nvPr/>
        </p:nvPicPr>
        <p:blipFill>
          <a:blip r:embed="rId2"/>
          <a:stretch/>
        </p:blipFill>
        <p:spPr>
          <a:xfrm>
            <a:off x="144000" y="1171800"/>
            <a:ext cx="5213880" cy="3723840"/>
          </a:xfrm>
          <a:prstGeom prst="rect">
            <a:avLst/>
          </a:prstGeom>
          <a:ln w="0">
            <a:noFill/>
          </a:ln>
        </p:spPr>
      </p:pic>
      <p:sp>
        <p:nvSpPr>
          <p:cNvPr id="292" name="TextShape 2"/>
          <p:cNvSpPr/>
          <p:nvPr/>
        </p:nvSpPr>
        <p:spPr>
          <a:xfrm>
            <a:off x="6336000" y="2269800"/>
            <a:ext cx="3023640" cy="1113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This is what you will get.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Post it in the #results channel so we can discuss!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1"/>
          <p:cNvSpPr/>
          <p:nvPr/>
        </p:nvSpPr>
        <p:spPr>
          <a:xfrm>
            <a:off x="504000" y="-61920"/>
            <a:ext cx="9070560" cy="945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Some coding/scripting hints</a:t>
            </a:r>
            <a:endParaRPr lang="en-US" sz="4400" b="0" strike="noStrike" spc="-1">
              <a:latin typeface="Arial"/>
            </a:endParaRPr>
          </a:p>
        </p:txBody>
      </p:sp>
      <p:pic>
        <p:nvPicPr>
          <p:cNvPr id="294" name="Picture 303"/>
          <p:cNvPicPr/>
          <p:nvPr/>
        </p:nvPicPr>
        <p:blipFill>
          <a:blip r:embed="rId2"/>
          <a:stretch/>
        </p:blipFill>
        <p:spPr>
          <a:xfrm>
            <a:off x="152640" y="767160"/>
            <a:ext cx="3663000" cy="4776480"/>
          </a:xfrm>
          <a:prstGeom prst="rect">
            <a:avLst/>
          </a:prstGeom>
          <a:ln w="0">
            <a:noFill/>
          </a:ln>
        </p:spPr>
      </p:pic>
      <p:sp>
        <p:nvSpPr>
          <p:cNvPr id="295" name="TextShape 2"/>
          <p:cNvSpPr/>
          <p:nvPr/>
        </p:nvSpPr>
        <p:spPr>
          <a:xfrm>
            <a:off x="6408000" y="1296000"/>
            <a:ext cx="2951640" cy="136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By the end of today you will write something like this!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6" name="Line 3"/>
          <p:cNvSpPr/>
          <p:nvPr/>
        </p:nvSpPr>
        <p:spPr>
          <a:xfrm flipH="1">
            <a:off x="4248000" y="1728000"/>
            <a:ext cx="2160000" cy="93600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7" name="Line 4"/>
          <p:cNvSpPr/>
          <p:nvPr/>
        </p:nvSpPr>
        <p:spPr>
          <a:xfrm>
            <a:off x="4032000" y="883800"/>
            <a:ext cx="360" cy="458820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8" name="TextShape 5"/>
          <p:cNvSpPr/>
          <p:nvPr/>
        </p:nvSpPr>
        <p:spPr>
          <a:xfrm rot="16200000">
            <a:off x="2748960" y="2651040"/>
            <a:ext cx="2447640" cy="60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200 lines of code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9" name="TextShape 6"/>
          <p:cNvSpPr/>
          <p:nvPr/>
        </p:nvSpPr>
        <p:spPr>
          <a:xfrm>
            <a:off x="6408000" y="3528000"/>
            <a:ext cx="2951640" cy="136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In order to avoid copy and paste errors in long scripts we can use Variables!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504000" y="-61920"/>
            <a:ext cx="9070560" cy="945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How can we do this?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301" name="TextShape 2"/>
          <p:cNvSpPr/>
          <p:nvPr/>
        </p:nvSpPr>
        <p:spPr>
          <a:xfrm>
            <a:off x="1728000" y="837720"/>
            <a:ext cx="6983640" cy="60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safe the location, file or name of something we use over and over again as a variable.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02" name="Picture 311"/>
          <p:cNvPicPr/>
          <p:nvPr/>
        </p:nvPicPr>
        <p:blipFill>
          <a:blip r:embed="rId2"/>
          <a:stretch/>
        </p:blipFill>
        <p:spPr>
          <a:xfrm>
            <a:off x="2257920" y="3399120"/>
            <a:ext cx="5085720" cy="1856520"/>
          </a:xfrm>
          <a:prstGeom prst="rect">
            <a:avLst/>
          </a:prstGeom>
          <a:ln w="0">
            <a:noFill/>
          </a:ln>
        </p:spPr>
      </p:pic>
      <p:sp>
        <p:nvSpPr>
          <p:cNvPr id="303" name="TextShape 3"/>
          <p:cNvSpPr/>
          <p:nvPr/>
        </p:nvSpPr>
        <p:spPr>
          <a:xfrm>
            <a:off x="1152000" y="2160000"/>
            <a:ext cx="6983640" cy="992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e.g. the first thing we will do today is copy your files from a </a:t>
            </a:r>
            <a:r>
              <a:rPr lang="en-GB" sz="16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raw_data_directory</a:t>
            </a:r>
            <a:endParaRPr lang="en-US" sz="1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6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to your</a:t>
            </a:r>
            <a:endParaRPr lang="en-US" sz="1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6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personal_home_directory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Picture 313"/>
          <p:cNvPicPr/>
          <p:nvPr/>
        </p:nvPicPr>
        <p:blipFill>
          <a:blip r:embed="rId2"/>
          <a:stretch/>
        </p:blipFill>
        <p:spPr>
          <a:xfrm>
            <a:off x="3383640" y="2024280"/>
            <a:ext cx="3409560" cy="3409560"/>
          </a:xfrm>
          <a:prstGeom prst="rect">
            <a:avLst/>
          </a:prstGeom>
          <a:ln w="0">
            <a:noFill/>
          </a:ln>
        </p:spPr>
      </p:pic>
      <p:sp>
        <p:nvSpPr>
          <p:cNvPr id="305" name="CustomShape 1"/>
          <p:cNvSpPr/>
          <p:nvPr/>
        </p:nvSpPr>
        <p:spPr>
          <a:xfrm>
            <a:off x="503640" y="909720"/>
            <a:ext cx="906804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Now it’s your go!</a:t>
            </a:r>
            <a:endParaRPr lang="en-US" sz="4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4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504000" y="187200"/>
            <a:ext cx="9070560" cy="102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3600" b="1" strike="noStrike" spc="-1">
                <a:solidFill>
                  <a:srgbClr val="000000"/>
                </a:solidFill>
                <a:latin typeface="Arial"/>
                <a:ea typeface="DejaVu Sans"/>
              </a:rPr>
              <a:t>Why are we doing ONT sequencing and assembly?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575640" y="-1256040"/>
            <a:ext cx="9068040" cy="4384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20" name="Picture 122"/>
          <p:cNvPicPr/>
          <p:nvPr/>
        </p:nvPicPr>
        <p:blipFill>
          <a:blip r:embed="rId2"/>
          <a:srcRect r="51689"/>
          <a:stretch/>
        </p:blipFill>
        <p:spPr>
          <a:xfrm>
            <a:off x="13463280" y="503640"/>
            <a:ext cx="2012760" cy="1719360"/>
          </a:xfrm>
          <a:prstGeom prst="rect">
            <a:avLst/>
          </a:prstGeom>
          <a:ln w="0">
            <a:noFill/>
          </a:ln>
        </p:spPr>
      </p:pic>
      <p:sp>
        <p:nvSpPr>
          <p:cNvPr id="121" name="CustomShape 2"/>
          <p:cNvSpPr/>
          <p:nvPr/>
        </p:nvSpPr>
        <p:spPr>
          <a:xfrm>
            <a:off x="503640" y="117720"/>
            <a:ext cx="906804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We were dreaming of circular assemblies</a:t>
            </a: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3600" b="0" strike="noStrike" spc="-1">
              <a:latin typeface="Arial"/>
            </a:endParaRPr>
          </a:p>
        </p:txBody>
      </p:sp>
      <p:pic>
        <p:nvPicPr>
          <p:cNvPr id="122" name="Picture 124"/>
          <p:cNvPicPr/>
          <p:nvPr/>
        </p:nvPicPr>
        <p:blipFill>
          <a:blip r:embed="rId3"/>
          <a:stretch/>
        </p:blipFill>
        <p:spPr>
          <a:xfrm>
            <a:off x="2735640" y="1222200"/>
            <a:ext cx="5117760" cy="4395600"/>
          </a:xfrm>
          <a:prstGeom prst="rect">
            <a:avLst/>
          </a:prstGeom>
          <a:ln w="0">
            <a:noFill/>
          </a:ln>
        </p:spPr>
      </p:pic>
      <p:pic>
        <p:nvPicPr>
          <p:cNvPr id="123" name="Picture 125"/>
          <p:cNvPicPr/>
          <p:nvPr/>
        </p:nvPicPr>
        <p:blipFill>
          <a:blip r:embed="rId2"/>
          <a:srcRect l="48246"/>
          <a:stretch/>
        </p:blipFill>
        <p:spPr>
          <a:xfrm>
            <a:off x="4284360" y="2159640"/>
            <a:ext cx="2121840" cy="1863360"/>
          </a:xfrm>
          <a:prstGeom prst="rect">
            <a:avLst/>
          </a:prstGeom>
          <a:ln w="0">
            <a:noFill/>
          </a:ln>
        </p:spPr>
      </p:pic>
      <p:pic>
        <p:nvPicPr>
          <p:cNvPr id="124" name="Picture 126"/>
          <p:cNvPicPr/>
          <p:nvPr/>
        </p:nvPicPr>
        <p:blipFill>
          <a:blip r:embed="rId2"/>
          <a:srcRect l="48246"/>
          <a:stretch/>
        </p:blipFill>
        <p:spPr>
          <a:xfrm>
            <a:off x="6444000" y="3239280"/>
            <a:ext cx="393840" cy="345960"/>
          </a:xfrm>
          <a:prstGeom prst="rect">
            <a:avLst/>
          </a:prstGeom>
          <a:ln w="0">
            <a:noFill/>
          </a:ln>
        </p:spPr>
      </p:pic>
      <p:pic>
        <p:nvPicPr>
          <p:cNvPr id="125" name="Picture 127"/>
          <p:cNvPicPr/>
          <p:nvPr/>
        </p:nvPicPr>
        <p:blipFill>
          <a:blip r:embed="rId2"/>
          <a:srcRect l="48246"/>
          <a:stretch/>
        </p:blipFill>
        <p:spPr>
          <a:xfrm>
            <a:off x="6444000" y="3239640"/>
            <a:ext cx="393840" cy="345960"/>
          </a:xfrm>
          <a:prstGeom prst="rect">
            <a:avLst/>
          </a:prstGeom>
          <a:ln w="0">
            <a:noFill/>
          </a:ln>
        </p:spPr>
      </p:pic>
      <p:pic>
        <p:nvPicPr>
          <p:cNvPr id="126" name="Picture 128"/>
          <p:cNvPicPr/>
          <p:nvPr/>
        </p:nvPicPr>
        <p:blipFill>
          <a:blip r:embed="rId2"/>
          <a:srcRect l="48246"/>
          <a:stretch/>
        </p:blipFill>
        <p:spPr>
          <a:xfrm>
            <a:off x="6444000" y="2520360"/>
            <a:ext cx="393840" cy="345960"/>
          </a:xfrm>
          <a:prstGeom prst="rect">
            <a:avLst/>
          </a:prstGeom>
          <a:ln w="0">
            <a:noFill/>
          </a:ln>
        </p:spPr>
      </p:pic>
      <p:pic>
        <p:nvPicPr>
          <p:cNvPr id="127" name="Picture 129"/>
          <p:cNvPicPr/>
          <p:nvPr/>
        </p:nvPicPr>
        <p:blipFill>
          <a:blip r:embed="rId2"/>
          <a:srcRect l="48246"/>
          <a:stretch/>
        </p:blipFill>
        <p:spPr>
          <a:xfrm>
            <a:off x="6768000" y="2880360"/>
            <a:ext cx="393840" cy="3459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575640" y="-1256040"/>
            <a:ext cx="9068040" cy="4384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29" name="Picture 131"/>
          <p:cNvPicPr/>
          <p:nvPr/>
        </p:nvPicPr>
        <p:blipFill>
          <a:blip r:embed="rId2"/>
          <a:srcRect r="51689"/>
          <a:stretch/>
        </p:blipFill>
        <p:spPr>
          <a:xfrm>
            <a:off x="13463280" y="503640"/>
            <a:ext cx="2012760" cy="1719360"/>
          </a:xfrm>
          <a:prstGeom prst="rect">
            <a:avLst/>
          </a:prstGeom>
          <a:ln w="0">
            <a:noFill/>
          </a:ln>
        </p:spPr>
      </p:pic>
      <p:sp>
        <p:nvSpPr>
          <p:cNvPr id="130" name="CustomShape 2"/>
          <p:cNvSpPr/>
          <p:nvPr/>
        </p:nvSpPr>
        <p:spPr>
          <a:xfrm>
            <a:off x="503640" y="117720"/>
            <a:ext cx="906804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We were dreaming of circular assemblies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3600" b="1" strike="noStrike" spc="-1">
                <a:solidFill>
                  <a:srgbClr val="000000"/>
                </a:solidFill>
                <a:latin typeface="Arial"/>
                <a:ea typeface="DejaVu Sans"/>
              </a:rPr>
              <a:t>But why?</a:t>
            </a:r>
            <a:r>
              <a:rPr lang="en-GB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600" b="0" strike="noStrike" spc="-1">
              <a:latin typeface="Arial"/>
            </a:endParaRPr>
          </a:p>
        </p:txBody>
      </p:sp>
      <p:pic>
        <p:nvPicPr>
          <p:cNvPr id="131" name="Picture 133"/>
          <p:cNvPicPr/>
          <p:nvPr/>
        </p:nvPicPr>
        <p:blipFill>
          <a:blip r:embed="rId3"/>
          <a:stretch/>
        </p:blipFill>
        <p:spPr>
          <a:xfrm>
            <a:off x="1440000" y="1211400"/>
            <a:ext cx="7054920" cy="3899520"/>
          </a:xfrm>
          <a:prstGeom prst="rect">
            <a:avLst/>
          </a:prstGeom>
          <a:ln w="0">
            <a:noFill/>
          </a:ln>
        </p:spPr>
      </p:pic>
      <p:sp>
        <p:nvSpPr>
          <p:cNvPr id="132" name="CustomShape 3"/>
          <p:cNvSpPr/>
          <p:nvPr/>
        </p:nvSpPr>
        <p:spPr>
          <a:xfrm>
            <a:off x="3816000" y="5373720"/>
            <a:ext cx="3599280" cy="60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Image from Marine Bugnon (SAGE 20-21)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icture 135"/>
          <p:cNvPicPr/>
          <p:nvPr/>
        </p:nvPicPr>
        <p:blipFill>
          <a:blip r:embed="rId2"/>
          <a:srcRect b="54334"/>
          <a:stretch/>
        </p:blipFill>
        <p:spPr>
          <a:xfrm>
            <a:off x="5832000" y="1227960"/>
            <a:ext cx="4318920" cy="3378960"/>
          </a:xfrm>
          <a:prstGeom prst="rect">
            <a:avLst/>
          </a:prstGeom>
          <a:ln w="0">
            <a:noFill/>
          </a:ln>
        </p:spPr>
      </p:pic>
      <p:sp>
        <p:nvSpPr>
          <p:cNvPr id="134" name="CustomShape 1"/>
          <p:cNvSpPr/>
          <p:nvPr/>
        </p:nvSpPr>
        <p:spPr>
          <a:xfrm>
            <a:off x="575640" y="-1256040"/>
            <a:ext cx="9068040" cy="4384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35" name="Picture 137"/>
          <p:cNvPicPr/>
          <p:nvPr/>
        </p:nvPicPr>
        <p:blipFill>
          <a:blip r:embed="rId3"/>
          <a:srcRect r="51689"/>
          <a:stretch/>
        </p:blipFill>
        <p:spPr>
          <a:xfrm>
            <a:off x="13463280" y="503640"/>
            <a:ext cx="2012760" cy="1719360"/>
          </a:xfrm>
          <a:prstGeom prst="rect">
            <a:avLst/>
          </a:prstGeom>
          <a:ln w="0">
            <a:noFill/>
          </a:ln>
        </p:spPr>
      </p:pic>
      <p:sp>
        <p:nvSpPr>
          <p:cNvPr id="136" name="CustomShape 2"/>
          <p:cNvSpPr/>
          <p:nvPr/>
        </p:nvSpPr>
        <p:spPr>
          <a:xfrm>
            <a:off x="503640" y="117720"/>
            <a:ext cx="906804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We were dreaming of circular assemblies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3600" b="1" strike="noStrike" spc="-1">
                <a:solidFill>
                  <a:srgbClr val="000000"/>
                </a:solidFill>
                <a:latin typeface="Arial"/>
                <a:ea typeface="DejaVu Sans"/>
              </a:rPr>
              <a:t>But why?</a:t>
            </a:r>
            <a:r>
              <a:rPr lang="en-GB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575640" y="1440000"/>
            <a:ext cx="5831280" cy="3160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- In the assembly gaps we might have </a:t>
            </a:r>
            <a:r>
              <a:rPr lang="en-GB" sz="1400" b="1" strike="noStrike" spc="-1">
                <a:solidFill>
                  <a:srgbClr val="000000"/>
                </a:solidFill>
                <a:latin typeface="Arial"/>
                <a:ea typeface="DejaVu Sans"/>
              </a:rPr>
              <a:t>missing genes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- In the assembly gaps we might </a:t>
            </a:r>
            <a:r>
              <a:rPr lang="en-GB" sz="1400" b="1" strike="noStrike" spc="-1">
                <a:solidFill>
                  <a:srgbClr val="000000"/>
                </a:solidFill>
                <a:latin typeface="Arial"/>
                <a:ea typeface="DejaVu Sans"/>
              </a:rPr>
              <a:t>copy number variations</a:t>
            </a:r>
            <a:r>
              <a:rPr lang="en-GB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(#of 16s genes)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140"/>
          <p:cNvPicPr/>
          <p:nvPr/>
        </p:nvPicPr>
        <p:blipFill>
          <a:blip r:embed="rId2"/>
          <a:srcRect t="80875"/>
          <a:stretch/>
        </p:blipFill>
        <p:spPr>
          <a:xfrm>
            <a:off x="1512000" y="3516480"/>
            <a:ext cx="7126920" cy="1954440"/>
          </a:xfrm>
          <a:prstGeom prst="rect">
            <a:avLst/>
          </a:prstGeom>
          <a:ln w="0">
            <a:noFill/>
          </a:ln>
        </p:spPr>
      </p:pic>
      <p:sp>
        <p:nvSpPr>
          <p:cNvPr id="139" name="CustomShape 1"/>
          <p:cNvSpPr/>
          <p:nvPr/>
        </p:nvSpPr>
        <p:spPr>
          <a:xfrm>
            <a:off x="575640" y="-1256040"/>
            <a:ext cx="9068040" cy="4384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40" name="Picture 142"/>
          <p:cNvPicPr/>
          <p:nvPr/>
        </p:nvPicPr>
        <p:blipFill>
          <a:blip r:embed="rId3"/>
          <a:srcRect r="51689"/>
          <a:stretch/>
        </p:blipFill>
        <p:spPr>
          <a:xfrm>
            <a:off x="13463280" y="503640"/>
            <a:ext cx="2012760" cy="1719360"/>
          </a:xfrm>
          <a:prstGeom prst="rect">
            <a:avLst/>
          </a:prstGeom>
          <a:ln w="0">
            <a:noFill/>
          </a:ln>
        </p:spPr>
      </p:pic>
      <p:sp>
        <p:nvSpPr>
          <p:cNvPr id="141" name="CustomShape 2"/>
          <p:cNvSpPr/>
          <p:nvPr/>
        </p:nvSpPr>
        <p:spPr>
          <a:xfrm>
            <a:off x="503640" y="117720"/>
            <a:ext cx="906804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We were dreaming of circular assemblies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3600" b="1" strike="noStrike" spc="-1">
                <a:solidFill>
                  <a:srgbClr val="000000"/>
                </a:solidFill>
                <a:latin typeface="Arial"/>
                <a:ea typeface="DejaVu Sans"/>
              </a:rPr>
              <a:t>But why?</a:t>
            </a:r>
            <a:r>
              <a:rPr lang="en-GB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142" name="CustomShape 3"/>
          <p:cNvSpPr/>
          <p:nvPr/>
        </p:nvSpPr>
        <p:spPr>
          <a:xfrm>
            <a:off x="575640" y="1440000"/>
            <a:ext cx="5831280" cy="3160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In the assembly gaps we might have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missing genes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?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In the assembly gaps we might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copy number variations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 (#of 16s genes)?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With a closed circular assembly we can see if the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genome is in synteny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 (same ordering of genes)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icture 145"/>
          <p:cNvPicPr/>
          <p:nvPr/>
        </p:nvPicPr>
        <p:blipFill>
          <a:blip r:embed="rId2"/>
          <a:stretch/>
        </p:blipFill>
        <p:spPr>
          <a:xfrm>
            <a:off x="5904000" y="2142000"/>
            <a:ext cx="4174920" cy="2038320"/>
          </a:xfrm>
          <a:prstGeom prst="rect">
            <a:avLst/>
          </a:prstGeom>
          <a:ln w="0">
            <a:noFill/>
          </a:ln>
        </p:spPr>
      </p:pic>
      <p:sp>
        <p:nvSpPr>
          <p:cNvPr id="144" name="CustomShape 1"/>
          <p:cNvSpPr/>
          <p:nvPr/>
        </p:nvSpPr>
        <p:spPr>
          <a:xfrm>
            <a:off x="575640" y="-1256040"/>
            <a:ext cx="9068040" cy="4384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45" name="Picture 147"/>
          <p:cNvPicPr/>
          <p:nvPr/>
        </p:nvPicPr>
        <p:blipFill>
          <a:blip r:embed="rId3"/>
          <a:srcRect r="51689"/>
          <a:stretch/>
        </p:blipFill>
        <p:spPr>
          <a:xfrm>
            <a:off x="13463280" y="503640"/>
            <a:ext cx="2012760" cy="1719360"/>
          </a:xfrm>
          <a:prstGeom prst="rect">
            <a:avLst/>
          </a:prstGeom>
          <a:ln w="0">
            <a:noFill/>
          </a:ln>
        </p:spPr>
      </p:pic>
      <p:sp>
        <p:nvSpPr>
          <p:cNvPr id="146" name="CustomShape 2"/>
          <p:cNvSpPr/>
          <p:nvPr/>
        </p:nvSpPr>
        <p:spPr>
          <a:xfrm>
            <a:off x="503640" y="117720"/>
            <a:ext cx="906804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We were dreaming of circular assemblies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3600" b="1" strike="noStrike" spc="-1">
                <a:solidFill>
                  <a:srgbClr val="000000"/>
                </a:solidFill>
                <a:latin typeface="Arial"/>
                <a:ea typeface="DejaVu Sans"/>
              </a:rPr>
              <a:t>But why?</a:t>
            </a:r>
            <a:r>
              <a:rPr lang="en-GB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147" name="CustomShape 3"/>
          <p:cNvSpPr/>
          <p:nvPr/>
        </p:nvSpPr>
        <p:spPr>
          <a:xfrm>
            <a:off x="575640" y="1440000"/>
            <a:ext cx="5831280" cy="3286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In the assembly gaps we might have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missing genes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?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In the assembly gaps we might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copy number variations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 (#of 16s genes)?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With a closed circular assembly we can see if the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genome is in synteny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 (same ordering of genes)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With long reads we can detect the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genomic context of certain features 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(e.g. temperate phages)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575640" y="-1256040"/>
            <a:ext cx="9068040" cy="4384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49" name="Picture 151"/>
          <p:cNvPicPr/>
          <p:nvPr/>
        </p:nvPicPr>
        <p:blipFill>
          <a:blip r:embed="rId2"/>
          <a:srcRect r="51689"/>
          <a:stretch/>
        </p:blipFill>
        <p:spPr>
          <a:xfrm>
            <a:off x="13463280" y="503640"/>
            <a:ext cx="2012760" cy="1719360"/>
          </a:xfrm>
          <a:prstGeom prst="rect">
            <a:avLst/>
          </a:prstGeom>
          <a:ln w="0">
            <a:noFill/>
          </a:ln>
        </p:spPr>
      </p:pic>
      <p:sp>
        <p:nvSpPr>
          <p:cNvPr id="150" name="CustomShape 2"/>
          <p:cNvSpPr/>
          <p:nvPr/>
        </p:nvSpPr>
        <p:spPr>
          <a:xfrm>
            <a:off x="503640" y="117720"/>
            <a:ext cx="906804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We were dreaming of circular assemblies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3600" b="1" strike="noStrike" spc="-1">
                <a:solidFill>
                  <a:srgbClr val="000000"/>
                </a:solidFill>
                <a:latin typeface="Arial"/>
                <a:ea typeface="DejaVu Sans"/>
              </a:rPr>
              <a:t>But why?</a:t>
            </a:r>
            <a:r>
              <a:rPr lang="en-GB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151" name="CustomShape 3"/>
          <p:cNvSpPr/>
          <p:nvPr/>
        </p:nvSpPr>
        <p:spPr>
          <a:xfrm>
            <a:off x="575640" y="1440000"/>
            <a:ext cx="5831280" cy="3485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In the assembly gaps we might have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missing genes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?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In the assembly gaps we might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copy number variations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 (#of 16s genes)?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With a closed circular assembly we can see if the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genome is in synteny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 (same ordering of genes)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With long reads we can detect the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genomic context of certain features 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(e.g. temperate phages)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- With ONT data we can also </a:t>
            </a:r>
            <a:r>
              <a:rPr lang="en-GB" sz="1400" b="1" strike="noStrike" spc="-1">
                <a:solidFill>
                  <a:srgbClr val="666666"/>
                </a:solidFill>
                <a:latin typeface="Arial"/>
                <a:ea typeface="DejaVu Sans"/>
              </a:rPr>
              <a:t>predict DNA methylation </a:t>
            </a:r>
            <a:r>
              <a:rPr lang="en-GB" sz="1400" b="0" strike="noStrike" spc="-1">
                <a:solidFill>
                  <a:srgbClr val="666666"/>
                </a:solidFill>
                <a:latin typeface="Arial"/>
                <a:ea typeface="DejaVu Sans"/>
              </a:rPr>
              <a:t>which can be used e.g. to assign a plasmid to a genome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52" name="Picture 154"/>
          <p:cNvPicPr/>
          <p:nvPr/>
        </p:nvPicPr>
        <p:blipFill>
          <a:blip r:embed="rId3"/>
          <a:srcRect r="44888"/>
          <a:stretch/>
        </p:blipFill>
        <p:spPr>
          <a:xfrm>
            <a:off x="6768000" y="1311120"/>
            <a:ext cx="3003120" cy="40158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575640" y="-1256040"/>
            <a:ext cx="9068040" cy="4384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54" name="Picture 156"/>
          <p:cNvPicPr/>
          <p:nvPr/>
        </p:nvPicPr>
        <p:blipFill>
          <a:blip r:embed="rId2"/>
          <a:srcRect r="51689"/>
          <a:stretch/>
        </p:blipFill>
        <p:spPr>
          <a:xfrm>
            <a:off x="13463280" y="503640"/>
            <a:ext cx="2012760" cy="1719360"/>
          </a:xfrm>
          <a:prstGeom prst="rect">
            <a:avLst/>
          </a:prstGeom>
          <a:ln w="0">
            <a:noFill/>
          </a:ln>
        </p:spPr>
      </p:pic>
      <p:sp>
        <p:nvSpPr>
          <p:cNvPr id="155" name="CustomShape 2"/>
          <p:cNvSpPr/>
          <p:nvPr/>
        </p:nvSpPr>
        <p:spPr>
          <a:xfrm>
            <a:off x="503640" y="117720"/>
            <a:ext cx="906804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3600" b="0" strike="noStrike" spc="-1">
                <a:solidFill>
                  <a:srgbClr val="000000"/>
                </a:solidFill>
                <a:latin typeface="Arial"/>
                <a:ea typeface="DejaVu Sans"/>
              </a:rPr>
              <a:t>How do we do this?</a:t>
            </a:r>
            <a:endParaRPr lang="en-US" sz="3600" b="0" strike="noStrike" spc="-1">
              <a:latin typeface="Arial"/>
            </a:endParaRPr>
          </a:p>
        </p:txBody>
      </p:sp>
      <p:pic>
        <p:nvPicPr>
          <p:cNvPr id="156" name="Picture 158"/>
          <p:cNvPicPr/>
          <p:nvPr/>
        </p:nvPicPr>
        <p:blipFill>
          <a:blip r:embed="rId3"/>
          <a:stretch/>
        </p:blipFill>
        <p:spPr>
          <a:xfrm>
            <a:off x="2941200" y="1208880"/>
            <a:ext cx="4186440" cy="1459440"/>
          </a:xfrm>
          <a:prstGeom prst="rect">
            <a:avLst/>
          </a:prstGeom>
          <a:ln w="0">
            <a:noFill/>
          </a:ln>
        </p:spPr>
      </p:pic>
      <p:sp>
        <p:nvSpPr>
          <p:cNvPr id="157" name="TextShape 3"/>
          <p:cNvSpPr/>
          <p:nvPr/>
        </p:nvSpPr>
        <p:spPr>
          <a:xfrm>
            <a:off x="2160000" y="1152000"/>
            <a:ext cx="1366920" cy="3528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Genome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158" name="TextShape 4"/>
          <p:cNvSpPr/>
          <p:nvPr/>
        </p:nvSpPr>
        <p:spPr>
          <a:xfrm>
            <a:off x="2160000" y="1595160"/>
            <a:ext cx="1366920" cy="3528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Illumina eads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159" name="TextShape 5"/>
          <p:cNvSpPr/>
          <p:nvPr/>
        </p:nvSpPr>
        <p:spPr>
          <a:xfrm>
            <a:off x="2160000" y="2481840"/>
            <a:ext cx="1366920" cy="4586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ONT reads for scaffolding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160" name="TextShape 6"/>
          <p:cNvSpPr/>
          <p:nvPr/>
        </p:nvSpPr>
        <p:spPr>
          <a:xfrm>
            <a:off x="2160000" y="1595520"/>
            <a:ext cx="1366920" cy="3528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Illumina eads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161" name="TextShape 7"/>
          <p:cNvSpPr/>
          <p:nvPr/>
        </p:nvSpPr>
        <p:spPr>
          <a:xfrm>
            <a:off x="2160000" y="2010960"/>
            <a:ext cx="1366920" cy="35316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GB" sz="1300" b="0" strike="noStrike" spc="-1">
                <a:solidFill>
                  <a:srgbClr val="000000"/>
                </a:solidFill>
                <a:latin typeface="Arial"/>
                <a:ea typeface="DejaVu Sans"/>
              </a:rPr>
              <a:t>Ilumina contis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162" name="TextShape 8"/>
          <p:cNvSpPr/>
          <p:nvPr/>
        </p:nvSpPr>
        <p:spPr>
          <a:xfrm>
            <a:off x="216000" y="864000"/>
            <a:ext cx="5399640" cy="60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500" b="0" u="sng" strike="noStrike" spc="-1">
                <a:solidFill>
                  <a:srgbClr val="000000"/>
                </a:solidFill>
                <a:uFillTx/>
                <a:latin typeface="Arial"/>
                <a:ea typeface="DejaVu Sans"/>
              </a:rPr>
              <a:t>1. use ONT reads for scaffolding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63" name="TextShape 9"/>
          <p:cNvSpPr/>
          <p:nvPr/>
        </p:nvSpPr>
        <p:spPr>
          <a:xfrm>
            <a:off x="7704000" y="1397880"/>
            <a:ext cx="2447640" cy="1625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CE181E"/>
                </a:solidFill>
                <a:latin typeface="Arial"/>
                <a:ea typeface="DejaVu Sans"/>
              </a:rPr>
              <a:t>- Illumina might be missing regions completely! 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747</Words>
  <Application>Microsoft Macintosh PowerPoint</Application>
  <PresentationFormat>Custom</PresentationFormat>
  <Paragraphs>162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 PL SungtiL GB</vt:lpstr>
      <vt:lpstr>Arial</vt:lpstr>
      <vt:lpstr>DejaVu Sans</vt:lpstr>
      <vt:lpstr>Symbol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philipp engel</cp:lastModifiedBy>
  <cp:revision>47</cp:revision>
  <cp:lastPrinted>2022-11-01T09:22:34Z</cp:lastPrinted>
  <dcterms:created xsi:type="dcterms:W3CDTF">2020-11-02T14:28:09Z</dcterms:created>
  <dcterms:modified xsi:type="dcterms:W3CDTF">2022-11-01T09:22:36Z</dcterms:modified>
  <dc:language>en-AU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i4>19</vt:i4>
  </property>
</Properties>
</file>